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21"/>
  </p:notesMasterIdLst>
  <p:sldIdLst>
    <p:sldId id="260" r:id="rId2"/>
    <p:sldId id="261" r:id="rId3"/>
    <p:sldId id="262" r:id="rId4"/>
    <p:sldId id="265" r:id="rId5"/>
    <p:sldId id="266" r:id="rId6"/>
    <p:sldId id="264" r:id="rId7"/>
    <p:sldId id="263" r:id="rId8"/>
    <p:sldId id="256" r:id="rId9"/>
    <p:sldId id="257" r:id="rId10"/>
    <p:sldId id="258" r:id="rId11"/>
    <p:sldId id="259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4" autoAdjust="0"/>
  </p:normalViewPr>
  <p:slideViewPr>
    <p:cSldViewPr>
      <p:cViewPr>
        <p:scale>
          <a:sx n="100" d="100"/>
          <a:sy n="100" d="100"/>
        </p:scale>
        <p:origin x="-946" y="2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B94A7-342B-4B2D-A27C-25B1C5701BB5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9781-6870-4F3E-B2AE-7473505406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92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7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55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01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91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6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16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87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06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7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AAE3-8C71-4E3A-97A6-EA7D7A62D2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4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68548"/>
            <a:ext cx="10195266" cy="13590940"/>
          </a:xfrm>
          <a:prstGeom prst="rect">
            <a:avLst/>
          </a:prstGeom>
          <a:effectLst>
            <a:outerShdw sx="1000" sy="1000" algn="ctr" rotWithShape="0">
              <a:schemeClr val="bg1"/>
            </a:outerShdw>
          </a:effectLst>
        </p:spPr>
      </p:pic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8998"/>
            <a:ext cx="2232248" cy="972249"/>
          </a:xfr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8796"/>
            <a:ext cx="3347864" cy="899964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166112" y="1742951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8" y="3212976"/>
            <a:ext cx="2057143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di sequenza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59" y="1288752"/>
            <a:ext cx="6798282" cy="4525963"/>
          </a:xfrm>
        </p:spPr>
      </p:pic>
      <p:sp>
        <p:nvSpPr>
          <p:cNvPr id="5" name="CasellaDiTesto 4"/>
          <p:cNvSpPr txBox="1"/>
          <p:nvPr/>
        </p:nvSpPr>
        <p:spPr>
          <a:xfrm>
            <a:off x="0" y="583662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diagramma mostra la comunicazione tra l’utente, sistema, api e il database durante il processo di login e di esecuzione dell’interfaccia fornita </a:t>
            </a:r>
            <a:r>
              <a:rPr lang="it-IT" sz="2000" dirty="0" err="1"/>
              <a:t>dall’api</a:t>
            </a:r>
            <a:r>
              <a:rPr lang="it-IT" sz="2000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8922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delle classi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55983"/>
            <a:ext cx="7075517" cy="4777274"/>
          </a:xfrm>
        </p:spPr>
      </p:pic>
      <p:sp>
        <p:nvSpPr>
          <p:cNvPr id="5" name="CasellaDiTesto 4"/>
          <p:cNvSpPr txBox="1"/>
          <p:nvPr/>
        </p:nvSpPr>
        <p:spPr>
          <a:xfrm>
            <a:off x="29736" y="5589240"/>
            <a:ext cx="91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diagramma delle classi rappresenta la struttura del sistema, evidenziando le principali entità e i servizi utilizzati per la gestione degli utenti e dei punti di interesse accessibili.</a:t>
            </a:r>
            <a:br>
              <a:rPr lang="it-IT" dirty="0"/>
            </a:br>
            <a:r>
              <a:rPr lang="it-IT" dirty="0"/>
              <a:t>Evidenzia l’interazione tra gestione utenti, servizi di rete e dati </a:t>
            </a:r>
            <a:r>
              <a:rPr lang="it-IT" dirty="0" err="1"/>
              <a:t>Overpass</a:t>
            </a:r>
            <a:r>
              <a:rPr lang="it-IT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4308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869EE069-892F-643E-251A-0E4394D2B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08F2551C-7A94-A405-C021-310976A4C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BAC69ADA-C5CE-7A00-9ADE-A3CCC0905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3" y="2276872"/>
            <a:ext cx="1948223" cy="1860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/>
          <p:cNvSpPr txBox="1"/>
          <p:nvPr/>
        </p:nvSpPr>
        <p:spPr>
          <a:xfrm>
            <a:off x="3131840" y="2348880"/>
            <a:ext cx="576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</a:t>
            </a:r>
            <a:r>
              <a:rPr lang="it-IT" dirty="0" smtClean="0"/>
              <a:t>lay </a:t>
            </a:r>
            <a:r>
              <a:rPr lang="it-IT" dirty="0" err="1"/>
              <a:t>S</a:t>
            </a:r>
            <a:r>
              <a:rPr lang="it-IT" dirty="0" err="1" smtClean="0"/>
              <a:t>tore</a:t>
            </a:r>
            <a:r>
              <a:rPr lang="it-IT" dirty="0"/>
              <a:t>, l'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/>
              <a:t>A</a:t>
            </a:r>
            <a:r>
              <a:rPr lang="it-IT" dirty="0" err="1" smtClean="0"/>
              <a:t>ndroid</a:t>
            </a:r>
            <a:r>
              <a:rPr lang="it-IT" dirty="0" smtClean="0"/>
              <a:t> </a:t>
            </a:r>
            <a:r>
              <a:rPr lang="it-IT" dirty="0"/>
              <a:t>potrebbe raggiungere molta più utenza, soprattutto </a:t>
            </a:r>
            <a:r>
              <a:rPr lang="it-IT" dirty="0" smtClean="0"/>
              <a:t>se l'</a:t>
            </a:r>
            <a:r>
              <a:rPr lang="it-IT" dirty="0" err="1" smtClean="0"/>
              <a:t>app</a:t>
            </a:r>
            <a:r>
              <a:rPr lang="it-IT" dirty="0" smtClean="0"/>
              <a:t> </a:t>
            </a:r>
            <a:r>
              <a:rPr lang="it-IT" dirty="0"/>
              <a:t>ha un design accattivante e leggibile. 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Il layout dell’interfaccia lo abbiamo realizzato utilizzando il </a:t>
            </a:r>
            <a:r>
              <a:rPr lang="it-IT" dirty="0" err="1" smtClean="0"/>
              <a:t>framework</a:t>
            </a:r>
            <a:r>
              <a:rPr lang="it-IT" dirty="0" smtClean="0"/>
              <a:t> di </a:t>
            </a:r>
            <a:r>
              <a:rPr lang="it-IT" dirty="0" err="1" smtClean="0"/>
              <a:t>Jetpack</a:t>
            </a:r>
            <a:r>
              <a:rPr lang="it-IT" dirty="0" smtClean="0"/>
              <a:t> Compose.</a:t>
            </a:r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02" y="3933055"/>
            <a:ext cx="3515590" cy="2662127"/>
          </a:xfrm>
          <a:prstGeom prst="rect">
            <a:avLst/>
          </a:prstGeom>
        </p:spPr>
      </p:pic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7405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8C4C563-96A1-E1C8-A9AC-898D0C92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6072B303-C1C5-34D1-35F1-4D7D8324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" y="1141076"/>
            <a:ext cx="1995486" cy="401914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80A37709-CED2-E83B-3134-C82BE139A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96E8B2E5-1E6B-CF03-D6F6-1E9ED0169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283968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059832" y="1700808"/>
            <a:ext cx="5566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</a:t>
            </a:r>
            <a:r>
              <a:rPr lang="it-IT" dirty="0" smtClean="0"/>
              <a:t>lay </a:t>
            </a:r>
            <a:r>
              <a:rPr lang="it-IT" dirty="0" err="1"/>
              <a:t>S</a:t>
            </a:r>
            <a:r>
              <a:rPr lang="it-IT" dirty="0" err="1" smtClean="0"/>
              <a:t>tore</a:t>
            </a:r>
            <a:r>
              <a:rPr lang="it-IT" dirty="0"/>
              <a:t>, </a:t>
            </a:r>
            <a:endParaRPr lang="it-IT" dirty="0" smtClean="0"/>
          </a:p>
          <a:p>
            <a:r>
              <a:rPr lang="it-IT" dirty="0" smtClean="0"/>
              <a:t>l'</a:t>
            </a:r>
            <a:r>
              <a:rPr lang="it-IT" dirty="0" err="1" smtClean="0"/>
              <a:t>app</a:t>
            </a:r>
            <a:r>
              <a:rPr lang="it-IT" dirty="0" smtClean="0"/>
              <a:t> </a:t>
            </a:r>
            <a:r>
              <a:rPr lang="it-IT" dirty="0" err="1" smtClean="0"/>
              <a:t>Android</a:t>
            </a:r>
            <a:r>
              <a:rPr lang="it-IT" dirty="0" smtClean="0"/>
              <a:t> </a:t>
            </a:r>
            <a:r>
              <a:rPr lang="it-IT" dirty="0"/>
              <a:t>potrebbe raggiungere molta più utenza</a:t>
            </a:r>
            <a:r>
              <a:rPr lang="it-IT" dirty="0" smtClean="0"/>
              <a:t>,</a:t>
            </a:r>
          </a:p>
          <a:p>
            <a:r>
              <a:rPr lang="it-IT" dirty="0" smtClean="0"/>
              <a:t>soprattutto </a:t>
            </a:r>
            <a:r>
              <a:rPr lang="it-IT" dirty="0"/>
              <a:t>se l'</a:t>
            </a:r>
            <a:r>
              <a:rPr lang="it-IT" dirty="0" err="1"/>
              <a:t>app</a:t>
            </a:r>
            <a:r>
              <a:rPr lang="it-IT" dirty="0"/>
              <a:t> ha un design accattivante e leggibile. </a:t>
            </a:r>
            <a:endParaRPr lang="it-IT" dirty="0" smtClean="0"/>
          </a:p>
        </p:txBody>
      </p:sp>
      <p:sp>
        <p:nvSpPr>
          <p:cNvPr id="11" name="CasellaDiTesto 10"/>
          <p:cNvSpPr txBox="1"/>
          <p:nvPr/>
        </p:nvSpPr>
        <p:spPr>
          <a:xfrm>
            <a:off x="3104844" y="3789040"/>
            <a:ext cx="5521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Un motivo per iscriversi invece di accedere come ospite </a:t>
            </a:r>
            <a:endParaRPr lang="it-IT" dirty="0" smtClean="0"/>
          </a:p>
          <a:p>
            <a:r>
              <a:rPr lang="it-IT" dirty="0" smtClean="0"/>
              <a:t>potrebbe essere </a:t>
            </a:r>
            <a:r>
              <a:rPr lang="it-IT" dirty="0"/>
              <a:t>quello di poter salvare percorsi preferiti </a:t>
            </a:r>
            <a:endParaRPr lang="it-IT" dirty="0" smtClean="0"/>
          </a:p>
          <a:p>
            <a:r>
              <a:rPr lang="it-IT" dirty="0" smtClean="0"/>
              <a:t>ricorrenti</a:t>
            </a:r>
            <a:r>
              <a:rPr lang="it-IT" dirty="0"/>
              <a:t>.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3624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6109F67-523C-52D3-2481-3100002C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62C56BD9-0755-13D6-84EB-E0DE091CC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303B7717-9D00-2F4E-8BD9-695299C1C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D610CA02-38AF-7741-1A44-83D8233E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4" y="1196752"/>
            <a:ext cx="1995488" cy="401914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945997" y="2559993"/>
            <a:ext cx="455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di accesso nel caso in cui l’utente presenta l’account già registrato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4572000" y="4293095"/>
            <a:ext cx="2656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Fare il login con le giuste credenziali consente </a:t>
            </a:r>
          </a:p>
          <a:p>
            <a:r>
              <a:rPr lang="it-IT" dirty="0"/>
              <a:t>a</a:t>
            </a:r>
            <a:r>
              <a:rPr lang="it-IT" dirty="0" smtClean="0"/>
              <a:t>ll’utente di poter gestire il proprio profilo e di garantire la sicurezza.</a:t>
            </a:r>
            <a:endParaRPr lang="it-IT" dirty="0"/>
          </a:p>
        </p:txBody>
      </p:sp>
      <p:sp>
        <p:nvSpPr>
          <p:cNvPr id="13" name="Freccia in su 12"/>
          <p:cNvSpPr/>
          <p:nvPr/>
        </p:nvSpPr>
        <p:spPr>
          <a:xfrm rot="16200000">
            <a:off x="3203848" y="2487114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268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4AE1F1-2DC2-B366-535D-D56408C5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xmlns="" id="{3FCFC5CE-90F7-415C-25FC-43D801B64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xmlns="" id="{ADED8C60-98F7-2F8E-BAD3-636C34D0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0" y="1125846"/>
            <a:ext cx="1995490" cy="4019142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xmlns="" id="{AAE72C28-F84E-A0D9-99B4-636EFE20B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059832" y="1468428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</a:t>
            </a:r>
            <a:r>
              <a:rPr lang="it-IT" dirty="0" smtClean="0"/>
              <a:t>che consente all’utente di creare e registrare l’account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638588"/>
            <a:ext cx="6192688" cy="622071"/>
          </a:xfrm>
          <a:prstGeom prst="rect">
            <a:avLst/>
          </a:prstGeom>
        </p:spPr>
      </p:pic>
      <p:sp>
        <p:nvSpPr>
          <p:cNvPr id="4" name="Freccia in su 3"/>
          <p:cNvSpPr/>
          <p:nvPr/>
        </p:nvSpPr>
        <p:spPr>
          <a:xfrm>
            <a:off x="5385224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2843808" y="5229200"/>
            <a:ext cx="6396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Questa è una parte del codice </a:t>
            </a:r>
            <a:r>
              <a:rPr lang="it-IT" dirty="0" err="1" smtClean="0"/>
              <a:t>php</a:t>
            </a:r>
            <a:r>
              <a:rPr lang="it-IT" dirty="0" smtClean="0"/>
              <a:t> che consente di garantire la </a:t>
            </a:r>
          </a:p>
          <a:p>
            <a:r>
              <a:rPr lang="it-IT" dirty="0"/>
              <a:t>r</a:t>
            </a:r>
            <a:r>
              <a:rPr lang="it-IT" dirty="0" smtClean="0"/>
              <a:t>iservatezza dell’utente, in quanto dopo aver inserito la password,</a:t>
            </a:r>
          </a:p>
          <a:p>
            <a:r>
              <a:rPr lang="it-IT" dirty="0"/>
              <a:t>e</a:t>
            </a:r>
            <a:r>
              <a:rPr lang="it-IT" dirty="0" smtClean="0"/>
              <a:t>ssa viene crittografata e inserita nel database in formato </a:t>
            </a:r>
            <a:r>
              <a:rPr lang="it-IT" dirty="0" err="1" smtClean="0"/>
              <a:t>ascii</a:t>
            </a:r>
            <a:r>
              <a:rPr lang="it-IT" dirty="0" smtClean="0"/>
              <a:t>.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490537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7624"/>
            <a:ext cx="1899368" cy="382555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8" y="2851388"/>
            <a:ext cx="1899369" cy="3825552"/>
          </a:xfrm>
          <a:prstGeom prst="rect">
            <a:avLst/>
          </a:prstGeom>
        </p:spPr>
      </p:pic>
      <p:sp>
        <p:nvSpPr>
          <p:cNvPr id="8" name="Freccia in su 7"/>
          <p:cNvSpPr/>
          <p:nvPr/>
        </p:nvSpPr>
        <p:spPr>
          <a:xfrm rot="5400000">
            <a:off x="6152532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su 8"/>
          <p:cNvSpPr/>
          <p:nvPr/>
        </p:nvSpPr>
        <p:spPr>
          <a:xfrm rot="16200000">
            <a:off x="3203848" y="162880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4139952" y="1809690"/>
            <a:ext cx="4687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Permette all’utente di verificare se ha effettuato</a:t>
            </a:r>
          </a:p>
          <a:p>
            <a:r>
              <a:rPr lang="it-IT" dirty="0"/>
              <a:t>l</a:t>
            </a:r>
            <a:r>
              <a:rPr lang="it-IT" dirty="0" smtClean="0"/>
              <a:t>’accesso 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734631" y="4010957"/>
            <a:ext cx="3129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Qui si possono visualizzare tutti i luoghi presenti nella mappa facendo notare le informazioni in merito all’accessibilità consentita anche nei confronti di persone con mobilità ridotta 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507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6" y="1628800"/>
            <a:ext cx="1844186" cy="3714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1871663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5148064" y="2636912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sono due delle possibili schermate che un utente potrebbe visualizzare qualora selezionasse un luogo del quale desidera ottenere informazioni relative all’accessibilità.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30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dirty="0"/>
              <a:t>In futuro prevediamo di inserire ulteriori funzionalità che rendano l’applicazione esaustiva da ogni punto di vista, infatti prevediamo di implementarla con:</a:t>
            </a:r>
          </a:p>
          <a:p>
            <a:r>
              <a:rPr lang="it-IT" dirty="0"/>
              <a:t>Calcolo del percorso per poter raggiungere una destinazione;</a:t>
            </a:r>
          </a:p>
          <a:p>
            <a:r>
              <a:rPr lang="it-IT" dirty="0"/>
              <a:t>Possibilità di inserire recensioni, in merito all’accessibilità, solo per gli utenti registrati;</a:t>
            </a:r>
          </a:p>
          <a:p>
            <a:r>
              <a:rPr lang="it-IT" dirty="0"/>
              <a:t>Aggiungere informazioni anche riguardanti i mezzi di trasporto;</a:t>
            </a:r>
          </a:p>
          <a:p>
            <a:r>
              <a:rPr lang="it-IT" dirty="0"/>
              <a:t>Registrare le cronologia di ricerca degli utenti.</a:t>
            </a:r>
          </a:p>
          <a:p>
            <a:pPr marL="0" indent="0">
              <a:buNone/>
            </a:pPr>
            <a:r>
              <a:rPr lang="it-IT" dirty="0"/>
              <a:t>Inoltre pensiamo che possa risultare agevole includere un sito web che sia conforme con ciò che è stato realizzato come </a:t>
            </a:r>
            <a:r>
              <a:rPr lang="it-IT" dirty="0" err="1"/>
              <a:t>app</a:t>
            </a:r>
            <a:r>
              <a:rPr lang="it-IT" dirty="0"/>
              <a:t> per mobile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Nel complesso, il lavoro svolto ha prodotto risultati soddisfacenti e in linea con le aspettative iniziali. Pur essendo consapevoli che alcuni obiettivi prefissati non sono stati ancora pienamente raggiunti, riteniamo che l’applicazione rappresenti una solida base su cui continuare a lavorare. Le funzionalità attualmente implementate riflettono correttamente la filosofia progettuale iniziale e pongono le fondamenta per futuri miglioramenti e sviluppi, che consentiranno di completare e perfezionare il progetto nel tempo.</a:t>
            </a:r>
          </a:p>
          <a:p>
            <a:endParaRPr lang="it-IT" dirty="0"/>
          </a:p>
        </p:txBody>
      </p:sp>
      <p:sp>
        <p:nvSpPr>
          <p:cNvPr id="4" name="Titolo 1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>
                <a:solidFill>
                  <a:srgbClr val="92D050"/>
                </a:solidFill>
              </a:rPr>
              <a:t>Sviluppi futuri e conclusioni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28539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229600" cy="1143000"/>
          </a:xfrm>
        </p:spPr>
        <p:txBody>
          <a:bodyPr>
            <a:normAutofit/>
          </a:bodyPr>
          <a:lstStyle/>
          <a:p>
            <a:r>
              <a:rPr lang="it-IT" sz="5400" dirty="0" smtClean="0">
                <a:solidFill>
                  <a:srgbClr val="92D050"/>
                </a:solidFill>
              </a:rPr>
              <a:t>Grazie per l’attenzione</a:t>
            </a:r>
            <a:endParaRPr lang="it-IT" sz="5400" dirty="0">
              <a:solidFill>
                <a:srgbClr val="92D050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32" y="3976439"/>
            <a:ext cx="2057143" cy="1904762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107503" y="2708920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657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/>
          <p:cNvSpPr txBox="1">
            <a:spLocks/>
          </p:cNvSpPr>
          <p:nvPr/>
        </p:nvSpPr>
        <p:spPr>
          <a:xfrm>
            <a:off x="0" y="1268760"/>
            <a:ext cx="9144000" cy="4896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-17883" y="0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>
                <a:solidFill>
                  <a:srgbClr val="92D050"/>
                </a:solidFill>
              </a:rPr>
              <a:t>Introduzione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650686"/>
            <a:ext cx="2088232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8" y="1650686"/>
            <a:ext cx="2087724" cy="2087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2" y="1619127"/>
            <a:ext cx="2097905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sellaDiTesto 7"/>
          <p:cNvSpPr txBox="1"/>
          <p:nvPr/>
        </p:nvSpPr>
        <p:spPr>
          <a:xfrm>
            <a:off x="0" y="4284780"/>
            <a:ext cx="9069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92D050"/>
                </a:solidFill>
              </a:rPr>
              <a:t>Componenti del nostro gruppo di </a:t>
            </a:r>
            <a:r>
              <a:rPr lang="it-IT" b="1" dirty="0" smtClean="0">
                <a:solidFill>
                  <a:srgbClr val="92D050"/>
                </a:solidFill>
              </a:rPr>
              <a:t>lavoro:</a:t>
            </a:r>
          </a:p>
          <a:p>
            <a:r>
              <a:rPr lang="it-IT" dirty="0" smtClean="0"/>
              <a:t>	Dario Esposito</a:t>
            </a:r>
          </a:p>
          <a:p>
            <a:r>
              <a:rPr lang="it-IT" dirty="0" smtClean="0"/>
              <a:t>				Alessandro </a:t>
            </a:r>
            <a:r>
              <a:rPr lang="it-IT" dirty="0"/>
              <a:t>Pio </a:t>
            </a:r>
            <a:r>
              <a:rPr lang="it-IT" dirty="0" smtClean="0"/>
              <a:t>Casto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			</a:t>
            </a:r>
            <a:r>
              <a:rPr lang="it-IT" dirty="0" smtClean="0"/>
              <a:t>      				     Mauro </a:t>
            </a:r>
            <a:r>
              <a:rPr lang="it-IT" dirty="0"/>
              <a:t>Lavigna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19039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85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92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7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2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3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-17883" y="0"/>
            <a:ext cx="9144000" cy="936104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92D050"/>
                </a:solidFill>
              </a:rPr>
              <a:t>Teck </a:t>
            </a:r>
            <a:r>
              <a:rPr lang="it-IT" dirty="0" err="1">
                <a:solidFill>
                  <a:srgbClr val="92D050"/>
                </a:solidFill>
              </a:rPr>
              <a:t>Stack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9512" y="1268760"/>
            <a:ext cx="6400800" cy="55446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Linguaggio di programmazione:  </a:t>
            </a:r>
            <a:r>
              <a:rPr lang="it-IT" sz="2200" dirty="0" err="1">
                <a:solidFill>
                  <a:schemeClr val="tx1"/>
                </a:solidFill>
              </a:rPr>
              <a:t>Kotlin</a:t>
            </a: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algn="l"/>
            <a:endParaRPr lang="it-IT" sz="22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IDE di sviluppo: </a:t>
            </a:r>
            <a:r>
              <a:rPr lang="it-IT" sz="2200" dirty="0" err="1">
                <a:solidFill>
                  <a:schemeClr val="tx1"/>
                </a:solidFill>
              </a:rPr>
              <a:t>Android</a:t>
            </a:r>
            <a:r>
              <a:rPr lang="it-IT" sz="2200" dirty="0">
                <a:solidFill>
                  <a:schemeClr val="tx1"/>
                </a:solidFill>
              </a:rPr>
              <a:t> studio</a:t>
            </a: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API Service: </a:t>
            </a:r>
            <a:r>
              <a:rPr lang="it-IT" sz="2200" dirty="0" err="1">
                <a:solidFill>
                  <a:schemeClr val="tx1"/>
                </a:solidFill>
              </a:rPr>
              <a:t>OpenFreeMap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Overpass</a:t>
            </a:r>
            <a:r>
              <a:rPr lang="it-IT" sz="2200" dirty="0">
                <a:solidFill>
                  <a:schemeClr val="tx1"/>
                </a:solidFill>
              </a:rPr>
              <a:t> API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tx1"/>
                </a:solidFill>
              </a:rPr>
              <a:t>Tool</a:t>
            </a:r>
            <a:r>
              <a:rPr lang="it-IT" sz="2200" b="1" dirty="0">
                <a:solidFill>
                  <a:schemeClr val="tx1"/>
                </a:solidFill>
              </a:rPr>
              <a:t> di sviluppo: </a:t>
            </a:r>
            <a:r>
              <a:rPr lang="it-IT" sz="2200" dirty="0" err="1">
                <a:solidFill>
                  <a:schemeClr val="tx1"/>
                </a:solidFill>
              </a:rPr>
              <a:t>Git</a:t>
            </a:r>
            <a:r>
              <a:rPr lang="it-IT" sz="2200" dirty="0">
                <a:solidFill>
                  <a:schemeClr val="tx1"/>
                </a:solidFill>
              </a:rPr>
              <a:t> &amp; </a:t>
            </a:r>
            <a:r>
              <a:rPr lang="it-IT" sz="2200" dirty="0" err="1">
                <a:solidFill>
                  <a:schemeClr val="tx1"/>
                </a:solidFill>
              </a:rPr>
              <a:t>gitHub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Docker</a:t>
            </a:r>
            <a:endParaRPr lang="it-IT" sz="22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2" y="1052736"/>
            <a:ext cx="18050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08" y="2767236"/>
            <a:ext cx="980728" cy="980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15" y="4077072"/>
            <a:ext cx="1267604" cy="1193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589240"/>
            <a:ext cx="1007054" cy="100705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39" y="5714529"/>
            <a:ext cx="819552" cy="7767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5704417"/>
            <a:ext cx="1253929" cy="82115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67694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Diagramma Caso D’uso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6120680" cy="4629348"/>
          </a:xfrm>
        </p:spPr>
      </p:pic>
      <p:sp>
        <p:nvSpPr>
          <p:cNvPr id="5" name="CasellaDiTesto 4"/>
          <p:cNvSpPr txBox="1"/>
          <p:nvPr/>
        </p:nvSpPr>
        <p:spPr>
          <a:xfrm>
            <a:off x="1475656" y="5733256"/>
            <a:ext cx="63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Attori</a:t>
            </a:r>
            <a:r>
              <a:rPr lang="it-IT" dirty="0"/>
              <a:t>: Utente, Amministratore;</a:t>
            </a:r>
          </a:p>
          <a:p>
            <a:r>
              <a:rPr lang="it-IT" b="1" dirty="0"/>
              <a:t>Funzionalità</a:t>
            </a:r>
            <a:r>
              <a:rPr lang="it-IT" dirty="0"/>
              <a:t>: Effettuare il login, avere acceso all’utilizzo dell’API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1971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558</Words>
  <Application>Microsoft Office PowerPoint</Application>
  <PresentationFormat>Presentazione su schermo (4:3)</PresentationFormat>
  <Paragraphs>74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0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Teck Stack</vt:lpstr>
      <vt:lpstr>Diagramma Caso D’uso</vt:lpstr>
      <vt:lpstr>Diagramma di sequenza</vt:lpstr>
      <vt:lpstr>Diagramma delle classi</vt:lpstr>
      <vt:lpstr>Soluzione proposta</vt:lpstr>
      <vt:lpstr>Soluzione proposta</vt:lpstr>
      <vt:lpstr>Soluzione proposta</vt:lpstr>
      <vt:lpstr>Soluzione proposta</vt:lpstr>
      <vt:lpstr>Presentazione standard di PowerPoint</vt:lpstr>
      <vt:lpstr>Presentazione standard di PowerPoint</vt:lpstr>
      <vt:lpstr>Sviluppi futuri e conclusioni</vt:lpstr>
      <vt:lpstr>Grazie per l’attenzione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Teck Stack</dc:title>
  <dc:creator>Alessandro Pio Casto</dc:creator>
  <cp:lastModifiedBy>Alessandro Pio Casto</cp:lastModifiedBy>
  <cp:revision>41</cp:revision>
  <dcterms:created xsi:type="dcterms:W3CDTF">2026-01-07T16:32:14Z</dcterms:created>
  <dcterms:modified xsi:type="dcterms:W3CDTF">2026-01-10T09:40:00Z</dcterms:modified>
</cp:coreProperties>
</file>